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2"/>
  </p:notesMasterIdLst>
  <p:sldIdLst>
    <p:sldId id="295" r:id="rId2"/>
    <p:sldId id="258" r:id="rId3"/>
    <p:sldId id="259" r:id="rId4"/>
    <p:sldId id="337" r:id="rId5"/>
    <p:sldId id="349" r:id="rId6"/>
    <p:sldId id="351" r:id="rId7"/>
    <p:sldId id="354" r:id="rId8"/>
    <p:sldId id="358" r:id="rId9"/>
    <p:sldId id="350" r:id="rId10"/>
    <p:sldId id="356" r:id="rId11"/>
    <p:sldId id="359" r:id="rId12"/>
    <p:sldId id="360" r:id="rId13"/>
    <p:sldId id="361" r:id="rId14"/>
    <p:sldId id="363" r:id="rId15"/>
    <p:sldId id="364" r:id="rId16"/>
    <p:sldId id="366" r:id="rId17"/>
    <p:sldId id="362" r:id="rId18"/>
    <p:sldId id="367" r:id="rId19"/>
    <p:sldId id="368" r:id="rId20"/>
    <p:sldId id="352" r:id="rId21"/>
    <p:sldId id="353" r:id="rId22"/>
    <p:sldId id="328" r:id="rId23"/>
    <p:sldId id="338" r:id="rId24"/>
    <p:sldId id="369" r:id="rId25"/>
    <p:sldId id="370" r:id="rId26"/>
    <p:sldId id="371" r:id="rId27"/>
    <p:sldId id="374" r:id="rId28"/>
    <p:sldId id="375" r:id="rId29"/>
    <p:sldId id="372" r:id="rId30"/>
    <p:sldId id="373" r:id="rId31"/>
    <p:sldId id="330" r:id="rId32"/>
    <p:sldId id="331" r:id="rId33"/>
    <p:sldId id="378" r:id="rId34"/>
    <p:sldId id="379" r:id="rId35"/>
    <p:sldId id="376" r:id="rId36"/>
    <p:sldId id="377" r:id="rId37"/>
    <p:sldId id="380" r:id="rId38"/>
    <p:sldId id="348" r:id="rId39"/>
    <p:sldId id="327" r:id="rId40"/>
    <p:sldId id="33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A7A2AE1-9C3B-40FF-8187-68CB295E393F}">
  <a:tblStyle styleId="{9A7A2AE1-9C3B-40FF-8187-68CB295E393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BDC7961-1845-4B4B-9ADC-4CAE294D77F6}" styleName="Table_1"/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17" autoAdjust="0"/>
  </p:normalViewPr>
  <p:slideViewPr>
    <p:cSldViewPr>
      <p:cViewPr>
        <p:scale>
          <a:sx n="75" d="100"/>
          <a:sy n="75" d="100"/>
        </p:scale>
        <p:origin x="-1565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00706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안녕하세요 </a:t>
            </a:r>
            <a:r>
              <a:rPr lang="ko-KR" altLang="en-US" dirty="0" err="1" smtClean="0"/>
              <a:t>드론프로젝트</a:t>
            </a:r>
            <a:r>
              <a:rPr lang="ko-KR" altLang="en-US" dirty="0" smtClean="0"/>
              <a:t> 팀 </a:t>
            </a:r>
            <a:r>
              <a:rPr lang="ko-KR" altLang="en-US" dirty="0" err="1" smtClean="0"/>
              <a:t>해처리의</a:t>
            </a:r>
            <a:r>
              <a:rPr lang="ko-KR" altLang="en-US" dirty="0" smtClean="0"/>
              <a:t> 발표를 맡은 </a:t>
            </a:r>
            <a:r>
              <a:rPr lang="en-US" altLang="ko-KR" dirty="0" smtClean="0"/>
              <a:t>OOO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배터리를 분리시켜줍니다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송신기에서 </a:t>
            </a:r>
            <a:r>
              <a:rPr lang="en-US" altLang="ko-KR" dirty="0" smtClean="0"/>
              <a:t>Throttle</a:t>
            </a:r>
            <a:r>
              <a:rPr lang="ko-KR" altLang="en-US" dirty="0" smtClean="0"/>
              <a:t>의 입력을 최대로 설정해주고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배터리를 결합시켜줍니다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 신호음이 들리면 최대 </a:t>
            </a:r>
            <a:r>
              <a:rPr lang="ko-KR" altLang="en-US" dirty="0" err="1" smtClean="0"/>
              <a:t>쓰로틀이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입력됫다는</a:t>
            </a:r>
            <a:r>
              <a:rPr lang="ko-KR" altLang="en-US" dirty="0" smtClean="0"/>
              <a:t> 신호입니다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이제 </a:t>
            </a:r>
            <a:r>
              <a:rPr lang="en-US" altLang="ko-KR" dirty="0" smtClean="0"/>
              <a:t>Throttle</a:t>
            </a:r>
            <a:r>
              <a:rPr lang="ko-KR" altLang="en-US" dirty="0" smtClean="0"/>
              <a:t>의 입력을 최소로 설정해줍니다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 신호음이 들리면 정상적으로 </a:t>
            </a:r>
            <a:r>
              <a:rPr lang="ko-KR" altLang="en-US" dirty="0" err="1" smtClean="0"/>
              <a:t>완료됫다는</a:t>
            </a:r>
            <a:r>
              <a:rPr lang="ko-KR" altLang="en-US" dirty="0" smtClean="0"/>
              <a:t> 뜻입니다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제어하고자 하는 대상 즉 </a:t>
            </a:r>
            <a:r>
              <a:rPr lang="ko-KR" altLang="en-US" dirty="0" err="1" smtClean="0"/>
              <a:t>드론에</a:t>
            </a:r>
            <a:r>
              <a:rPr lang="ko-KR" altLang="en-US" dirty="0" smtClean="0"/>
              <a:t> 의해 정해지는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측정하고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Process</a:t>
            </a:r>
            <a:r>
              <a:rPr lang="ko-KR" altLang="en-US" dirty="0" smtClean="0"/>
              <a:t>안에서 </a:t>
            </a:r>
            <a:r>
              <a:rPr lang="ko-KR" altLang="en-US" dirty="0" err="1" smtClean="0"/>
              <a:t>목표값과</a:t>
            </a:r>
            <a:r>
              <a:rPr lang="ko-KR" altLang="en-US" dirty="0" smtClean="0"/>
              <a:t> 비교해서 오차를 계산해서 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Output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제어값을</a:t>
            </a:r>
            <a:r>
              <a:rPr lang="ko-KR" altLang="en-US" dirty="0" smtClean="0"/>
              <a:t> 계산합니다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계산된 </a:t>
            </a:r>
            <a:r>
              <a:rPr lang="ko-KR" altLang="en-US" dirty="0" err="1" smtClean="0"/>
              <a:t>제어값은</a:t>
            </a:r>
            <a:r>
              <a:rPr lang="ko-KR" altLang="en-US" dirty="0" smtClean="0"/>
              <a:t> 다시 </a:t>
            </a:r>
            <a:r>
              <a:rPr lang="en-US" altLang="ko-KR" dirty="0" smtClean="0"/>
              <a:t>Feedback</a:t>
            </a:r>
            <a:r>
              <a:rPr lang="ko-KR" altLang="en-US" dirty="0" smtClean="0"/>
              <a:t>을 하러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에 사용됩니다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저희는 </a:t>
            </a:r>
            <a:r>
              <a:rPr lang="ko-KR" altLang="en-US" dirty="0" err="1" smtClean="0"/>
              <a:t>드론제어를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PID</a:t>
            </a:r>
            <a:r>
              <a:rPr lang="ko-KR" altLang="en-US" dirty="0" smtClean="0"/>
              <a:t>원리를 알아야 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여기서 </a:t>
            </a:r>
            <a:r>
              <a:rPr lang="en-US" altLang="ko-KR" dirty="0" smtClean="0"/>
              <a:t>Proportional</a:t>
            </a:r>
            <a:r>
              <a:rPr lang="ko-KR" altLang="en-US" dirty="0" smtClean="0"/>
              <a:t>로 비례를 뜻합니다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Setpoint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의 차이가 크면 </a:t>
            </a:r>
            <a:r>
              <a:rPr lang="ko-KR" altLang="en-US" baseline="0" dirty="0" err="1" smtClean="0"/>
              <a:t>많은값을</a:t>
            </a:r>
            <a:r>
              <a:rPr lang="ko-KR" altLang="en-US" baseline="0" dirty="0" smtClean="0"/>
              <a:t> 변경시키고 차이가 적으면 </a:t>
            </a:r>
            <a:r>
              <a:rPr lang="ko-KR" altLang="en-US" baseline="0" dirty="0" err="1" smtClean="0"/>
              <a:t>작은값을</a:t>
            </a:r>
            <a:r>
              <a:rPr lang="ko-KR" altLang="en-US" baseline="0" dirty="0" smtClean="0"/>
              <a:t> 변형시켜줍니다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만약 값이 너무 크면 빨간색 그래프처럼 파형이 </a:t>
            </a:r>
            <a:r>
              <a:rPr lang="ko-KR" altLang="en-US" dirty="0" err="1" smtClean="0"/>
              <a:t>큰것을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이말은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저만큼 진동한다는 뜻입니다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그렇다고 값이 너무 작으면 파란색 그래프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목표값에</a:t>
            </a:r>
            <a:r>
              <a:rPr lang="ko-KR" altLang="en-US" dirty="0" smtClean="0"/>
              <a:t> 너무 늦게 </a:t>
            </a:r>
            <a:r>
              <a:rPr lang="ko-KR" altLang="en-US" dirty="0" err="1" smtClean="0"/>
              <a:t>도착하는것을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이말은</a:t>
            </a:r>
            <a:r>
              <a:rPr lang="ko-KR" altLang="en-US" dirty="0" smtClean="0"/>
              <a:t> 조종기로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제어하기 어렵다는 의미입니다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</a:t>
            </a:r>
            <a:r>
              <a:rPr lang="ko-KR" altLang="en-US" dirty="0" smtClean="0"/>
              <a:t>제어의 </a:t>
            </a:r>
            <a:r>
              <a:rPr lang="ko-KR" altLang="en-US" dirty="0" err="1" smtClean="0"/>
              <a:t>가장큰</a:t>
            </a:r>
            <a:r>
              <a:rPr lang="ko-KR" altLang="en-US" dirty="0" smtClean="0"/>
              <a:t> 특징으로는 아무리 시간이 지나도 </a:t>
            </a:r>
            <a:r>
              <a:rPr lang="en-US" altLang="ko-KR" dirty="0" err="1" smtClean="0"/>
              <a:t>Setpoint</a:t>
            </a:r>
            <a:r>
              <a:rPr lang="ko-KR" altLang="en-US" dirty="0" smtClean="0"/>
              <a:t>에 도달하지 </a:t>
            </a:r>
            <a:r>
              <a:rPr lang="ko-KR" altLang="en-US" dirty="0" err="1" smtClean="0"/>
              <a:t>않는다는것이며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이말은</a:t>
            </a:r>
            <a:r>
              <a:rPr lang="ko-KR" altLang="en-US" dirty="0" smtClean="0"/>
              <a:t> 결국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불안정한 상태에 </a:t>
            </a:r>
            <a:r>
              <a:rPr lang="ko-KR" altLang="en-US" dirty="0" err="1" smtClean="0"/>
              <a:t>남는다는것을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이러한 단점을 보완하기 위해 </a:t>
            </a:r>
            <a:r>
              <a:rPr lang="en-US" altLang="ko-KR" dirty="0" smtClean="0"/>
              <a:t>I</a:t>
            </a:r>
            <a:r>
              <a:rPr lang="ko-KR" altLang="en-US" dirty="0" smtClean="0"/>
              <a:t>제어를 사용합니다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그림처럼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도 정도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기울어져 </a:t>
            </a:r>
            <a:r>
              <a:rPr lang="ko-KR" altLang="en-US" dirty="0" err="1" smtClean="0"/>
              <a:t>있었을때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</a:t>
            </a:r>
            <a:r>
              <a:rPr lang="ko-KR" altLang="en-US" dirty="0" smtClean="0"/>
              <a:t>제어가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번의 제어를 통해 제어가 </a:t>
            </a:r>
            <a:r>
              <a:rPr lang="ko-KR" altLang="en-US" dirty="0" err="1" smtClean="0"/>
              <a:t>됫다고</a:t>
            </a:r>
            <a:r>
              <a:rPr lang="ko-KR" altLang="en-US" dirty="0" smtClean="0"/>
              <a:t> 가정해 봅시다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이때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제어 에서는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그값이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10,5,2.5,0</a:t>
            </a:r>
            <a:r>
              <a:rPr lang="ko-KR" altLang="en-US" dirty="0" smtClean="0"/>
              <a:t>였으면 적분이므로 </a:t>
            </a:r>
            <a:r>
              <a:rPr lang="en-US" altLang="ko-KR" dirty="0" smtClean="0"/>
              <a:t>17.5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입력값이</a:t>
            </a:r>
            <a:r>
              <a:rPr lang="ko-KR" altLang="en-US" dirty="0" smtClean="0"/>
              <a:t> 들어가게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다시 이렇게 </a:t>
            </a:r>
            <a:r>
              <a:rPr lang="en-US" altLang="ko-KR" dirty="0" smtClean="0"/>
              <a:t>5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기울여졌을때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이번엔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제어를 통해서 </a:t>
            </a:r>
            <a:r>
              <a:rPr lang="en-US" altLang="ko-KR" dirty="0" smtClean="0"/>
              <a:t>5 + 2.5 + 0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기울기값을</a:t>
            </a:r>
            <a:r>
              <a:rPr lang="ko-KR" altLang="en-US" baseline="0" dirty="0" smtClean="0"/>
              <a:t> 통해 </a:t>
            </a:r>
            <a:r>
              <a:rPr lang="ko-KR" altLang="en-US" baseline="0" dirty="0" err="1" smtClean="0"/>
              <a:t>변경됫다고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가정했을때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7.5</a:t>
            </a:r>
            <a:r>
              <a:rPr lang="ko-KR" altLang="en-US" baseline="0" dirty="0" smtClean="0"/>
              <a:t>만큼 </a:t>
            </a:r>
            <a:r>
              <a:rPr lang="ko-KR" altLang="en-US" baseline="0" dirty="0" err="1" smtClean="0"/>
              <a:t>입력값을</a:t>
            </a:r>
            <a:r>
              <a:rPr lang="ko-KR" altLang="en-US" baseline="0" dirty="0" smtClean="0"/>
              <a:t> 넣어주게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그러면 이렇게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점차 안정을 </a:t>
            </a:r>
            <a:r>
              <a:rPr lang="ko-KR" altLang="en-US" dirty="0" err="1" smtClean="0"/>
              <a:t>찾아가는것을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</a:t>
            </a:r>
            <a:r>
              <a:rPr lang="ko-KR" altLang="en-US" dirty="0" smtClean="0"/>
              <a:t>제어를 사용하면 파형의 상승부가 </a:t>
            </a:r>
            <a:r>
              <a:rPr lang="ko-KR" altLang="en-US" dirty="0" err="1" smtClean="0"/>
              <a:t>커지는것을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P</a:t>
            </a:r>
            <a:r>
              <a:rPr lang="ko-KR" altLang="en-US" dirty="0" smtClean="0"/>
              <a:t>제어를 사용했으면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도 기울어져 </a:t>
            </a:r>
            <a:r>
              <a:rPr lang="ko-KR" altLang="en-US" dirty="0" err="1" smtClean="0"/>
              <a:t>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만큼의 </a:t>
            </a:r>
            <a:r>
              <a:rPr lang="ko-KR" altLang="en-US" dirty="0" err="1" smtClean="0"/>
              <a:t>입력값만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주면되지만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smtClean="0"/>
              <a:t>I</a:t>
            </a:r>
            <a:r>
              <a:rPr lang="ko-KR" altLang="en-US" dirty="0" smtClean="0"/>
              <a:t>제어를 사용하게 되면 </a:t>
            </a:r>
            <a:r>
              <a:rPr lang="en-US" altLang="ko-KR" dirty="0" smtClean="0"/>
              <a:t>17.5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준것을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그럼에도 불구하고 </a:t>
            </a:r>
            <a:r>
              <a:rPr lang="en-US" altLang="ko-KR" dirty="0" smtClean="0"/>
              <a:t>I</a:t>
            </a:r>
            <a:r>
              <a:rPr lang="ko-KR" altLang="en-US" dirty="0" smtClean="0"/>
              <a:t>제어를 사용하는 이유는 </a:t>
            </a:r>
            <a:r>
              <a:rPr lang="en-US" altLang="ko-KR" dirty="0" smtClean="0"/>
              <a:t>P</a:t>
            </a:r>
            <a:r>
              <a:rPr lang="ko-KR" altLang="en-US" dirty="0" smtClean="0"/>
              <a:t>제어와 다르게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dirty="0" err="1" smtClean="0"/>
              <a:t>Setpoint</a:t>
            </a:r>
            <a:r>
              <a:rPr lang="ko-KR" altLang="en-US" dirty="0" smtClean="0"/>
              <a:t>에 수렴하게 </a:t>
            </a:r>
            <a:r>
              <a:rPr lang="ko-KR" altLang="en-US" dirty="0" err="1" smtClean="0"/>
              <a:t>된다는것입니다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다음은 미분제어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미분은 오차 변화율을 계산해서 결과를 출력에 더하는 제어입니다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만약 오차의 변화가 크지 않다면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값은 작아서 출력에 영향을 주지 않고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오차의 변화가 크면 </a:t>
            </a:r>
            <a:r>
              <a:rPr lang="ko-KR" altLang="en-US" dirty="0" err="1" smtClean="0"/>
              <a:t>드론의</a:t>
            </a:r>
            <a:r>
              <a:rPr lang="ko-KR" altLang="en-US" dirty="0" smtClean="0"/>
              <a:t> 진동을 막기 위해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값이 커집니다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이걸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수식으로 다 합치면 이런 끔찍한 </a:t>
            </a:r>
            <a:r>
              <a:rPr lang="ko-KR" altLang="en-US" dirty="0" err="1" smtClean="0"/>
              <a:t>혼종이</a:t>
            </a:r>
            <a:r>
              <a:rPr lang="ko-KR" altLang="en-US" dirty="0" smtClean="0"/>
              <a:t> 나오게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좀더 보기 편하게 직관적인 그래프로 본다면 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이런 형식으로 제어를 한다고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목차에 대해서 먼저 설명해 드리겠습니다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현재 어디까지 </a:t>
            </a:r>
            <a:r>
              <a:rPr lang="ko-KR" altLang="en-US" dirty="0" err="1" smtClean="0"/>
              <a:t>진행됫는지</a:t>
            </a:r>
            <a:r>
              <a:rPr lang="ko-KR" altLang="en-US" dirty="0" smtClean="0"/>
              <a:t> 진행상황에 대해서 설명해 드리고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진행하면서 생긴 문제점과 어떻게 </a:t>
            </a:r>
            <a:r>
              <a:rPr lang="ko-KR" altLang="en-US" dirty="0" err="1" smtClean="0"/>
              <a:t>해결햇는지</a:t>
            </a:r>
            <a:r>
              <a:rPr lang="ko-KR" altLang="en-US" dirty="0" smtClean="0"/>
              <a:t> 설명해 드리겠습니다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진행 하면서 느낀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한계에 대해서 설명해 드리겠습니다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그리고 마지막으로 앞으로의 계획에 대해서 설명해 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dirty="0"/>
              <a:t>2</a:t>
            </a:r>
            <a:r>
              <a:rPr lang="ko-KR" altLang="en-US" dirty="0" err="1"/>
              <a:t>번쨰는</a:t>
            </a:r>
            <a:r>
              <a:rPr lang="ko-KR" altLang="en-US" dirty="0"/>
              <a:t> </a:t>
            </a:r>
            <a:r>
              <a:rPr lang="en-US" altLang="ko-KR" dirty="0" err="1"/>
              <a:t>Multiwii</a:t>
            </a:r>
            <a:r>
              <a:rPr lang="en-US" altLang="ko-KR" dirty="0"/>
              <a:t> Process</a:t>
            </a:r>
            <a:r>
              <a:rPr lang="ko-KR" altLang="en-US" dirty="0"/>
              <a:t>와의 호환이 </a:t>
            </a:r>
            <a:r>
              <a:rPr lang="ko-KR" altLang="en-US" dirty="0" err="1"/>
              <a:t>안되는</a:t>
            </a:r>
            <a:r>
              <a:rPr lang="ko-KR" altLang="en-US" dirty="0"/>
              <a:t> 점입니다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dirty="0" err="1"/>
              <a:t>Multiwii</a:t>
            </a:r>
            <a:r>
              <a:rPr lang="en-US" altLang="ko-KR" dirty="0"/>
              <a:t> Process</a:t>
            </a:r>
            <a:r>
              <a:rPr lang="ko-KR" altLang="en-US" dirty="0"/>
              <a:t>는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드론</a:t>
            </a:r>
            <a:r>
              <a:rPr lang="ko-KR" altLang="en-US" dirty="0"/>
              <a:t> </a:t>
            </a:r>
            <a:r>
              <a:rPr lang="ko-KR" altLang="en-US" dirty="0" err="1"/>
              <a:t>오픈소스인</a:t>
            </a:r>
            <a:r>
              <a:rPr lang="ko-KR" altLang="en-US" dirty="0"/>
              <a:t> </a:t>
            </a:r>
            <a:r>
              <a:rPr lang="en-US" altLang="ko-KR" dirty="0" err="1"/>
              <a:t>Mutiwii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사용하는 유저가 현재 </a:t>
            </a:r>
            <a:r>
              <a:rPr lang="ko-KR" altLang="en-US" dirty="0" err="1"/>
              <a:t>드론상황을</a:t>
            </a:r>
            <a:r>
              <a:rPr lang="ko-KR" altLang="en-US" dirty="0"/>
              <a:t> 보면서 값을 </a:t>
            </a:r>
            <a:r>
              <a:rPr lang="ko-KR" altLang="en-US" dirty="0" err="1"/>
              <a:t>조정할수</a:t>
            </a:r>
            <a:r>
              <a:rPr lang="ko-KR" altLang="en-US" dirty="0"/>
              <a:t> 있는 프로그램 입니다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정상적인 </a:t>
            </a:r>
            <a:r>
              <a:rPr lang="en-US" altLang="ko-KR" dirty="0" err="1"/>
              <a:t>Multiwii</a:t>
            </a:r>
            <a:r>
              <a:rPr lang="en-US" altLang="ko-KR" dirty="0"/>
              <a:t> Process</a:t>
            </a:r>
            <a:r>
              <a:rPr lang="ko-KR" altLang="en-US" dirty="0"/>
              <a:t>은 이렇게 나와야 합니다</a:t>
            </a:r>
            <a:r>
              <a:rPr lang="en-US" altLang="ko-KR" dirty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현재진행상황에 대해서 설명해드리겠습니다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일에 처음으로 모여서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시작했습니다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첫날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완성시키고 모터구동까지 </a:t>
            </a:r>
            <a:r>
              <a:rPr lang="ko-KR" altLang="en-US" dirty="0" err="1" smtClean="0"/>
              <a:t>확인할려고</a:t>
            </a:r>
            <a:r>
              <a:rPr lang="ko-KR" altLang="en-US" dirty="0" smtClean="0"/>
              <a:t> 했는데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이때 모터가 돌아가지 않고 </a:t>
            </a:r>
            <a:r>
              <a:rPr lang="ko-KR" altLang="en-US" dirty="0" err="1" smtClean="0"/>
              <a:t>멀티위와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호완도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되지않았습니다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일에 처음으로 모여서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시작했습니다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첫날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완성시키고 모터구동까지 </a:t>
            </a:r>
            <a:r>
              <a:rPr lang="ko-KR" altLang="en-US" dirty="0" err="1" smtClean="0"/>
              <a:t>확인할려고</a:t>
            </a:r>
            <a:r>
              <a:rPr lang="ko-KR" altLang="en-US" dirty="0" smtClean="0"/>
              <a:t> 했는데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이때 모터가 돌아가지 않고 </a:t>
            </a:r>
            <a:r>
              <a:rPr lang="ko-KR" altLang="en-US" dirty="0" err="1" smtClean="0"/>
              <a:t>멀티위와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호완도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되지않았습니다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일에 처음으로 모여서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시작했습니다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첫날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완성시키고 모터구동까지 </a:t>
            </a:r>
            <a:r>
              <a:rPr lang="ko-KR" altLang="en-US" dirty="0" err="1" smtClean="0"/>
              <a:t>확인할려고</a:t>
            </a:r>
            <a:r>
              <a:rPr lang="ko-KR" altLang="en-US" dirty="0" smtClean="0"/>
              <a:t> 했는데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이때 모터가 돌아가지 않고 </a:t>
            </a:r>
            <a:r>
              <a:rPr lang="ko-KR" altLang="en-US" dirty="0" err="1" smtClean="0"/>
              <a:t>멀티위와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호완도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되지않았습니다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일에 처음으로 모여서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시작했습니다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첫날 </a:t>
            </a:r>
            <a:r>
              <a:rPr lang="ko-KR" altLang="en-US" dirty="0" err="1" smtClean="0"/>
              <a:t>드론조립을</a:t>
            </a:r>
            <a:r>
              <a:rPr lang="ko-KR" altLang="en-US" dirty="0" smtClean="0"/>
              <a:t> 완성시키고 모터구동까지 </a:t>
            </a:r>
            <a:r>
              <a:rPr lang="ko-KR" altLang="en-US" dirty="0" err="1" smtClean="0"/>
              <a:t>확인할려고</a:t>
            </a:r>
            <a:r>
              <a:rPr lang="ko-KR" altLang="en-US" dirty="0" smtClean="0"/>
              <a:t> 했는데</a:t>
            </a:r>
            <a:endParaRPr lang="en-US" altLang="ko-KR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이때 모터가 돌아가지 않고 </a:t>
            </a:r>
            <a:r>
              <a:rPr lang="ko-KR" altLang="en-US" dirty="0" err="1" smtClean="0"/>
              <a:t>멀티위와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호완도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되지않았습니다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드론의</a:t>
            </a:r>
            <a:r>
              <a:rPr lang="ko-KR" altLang="en-US" dirty="0" smtClean="0"/>
              <a:t> 출력만 높이고 아무 조종을 하지 않아도 이렇게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기우는것을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드론의</a:t>
            </a:r>
            <a:r>
              <a:rPr lang="ko-KR" altLang="en-US" dirty="0" smtClean="0"/>
              <a:t> 출력만 높이고 아무 조종을 하지 않아도 이렇게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기우는것을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드론의</a:t>
            </a:r>
            <a:r>
              <a:rPr lang="ko-KR" altLang="en-US" dirty="0" smtClean="0"/>
              <a:t> 출력만 높이고 아무 조종을 하지 않아도 이렇게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기우는것을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현재 진행상황에 대해서 설명해 드리겠습니다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드론의</a:t>
            </a:r>
            <a:r>
              <a:rPr lang="ko-KR" altLang="en-US" dirty="0" smtClean="0"/>
              <a:t> 출력만 높이고 아무 조종을 하지 않아도 이렇게 </a:t>
            </a:r>
            <a:r>
              <a:rPr lang="ko-KR" altLang="en-US" dirty="0" err="1" smtClean="0"/>
              <a:t>드론이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기우는것을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이렇게 진행하면서 발견함 문제점을 어떻게 해결했는지 알아보겠습니다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첫번째로</a:t>
            </a:r>
            <a:r>
              <a:rPr lang="ko-KR" altLang="en-US" dirty="0" smtClean="0"/>
              <a:t> 모터가 돌아가지 </a:t>
            </a:r>
            <a:r>
              <a:rPr lang="ko-KR" altLang="en-US" dirty="0" err="1" smtClean="0"/>
              <a:t>않은건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너무 적게 </a:t>
            </a:r>
            <a:r>
              <a:rPr lang="ko-KR" altLang="en-US" dirty="0" err="1" smtClean="0"/>
              <a:t>줫기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각 핀마다의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정도 주니 정상적으로 작동했습니다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첫번째로</a:t>
            </a:r>
            <a:r>
              <a:rPr lang="ko-KR" altLang="en-US" dirty="0" smtClean="0"/>
              <a:t> 모터가 돌아가지 </a:t>
            </a:r>
            <a:r>
              <a:rPr lang="ko-KR" altLang="en-US" dirty="0" err="1" smtClean="0"/>
              <a:t>않은건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너무 적게 </a:t>
            </a:r>
            <a:r>
              <a:rPr lang="ko-KR" altLang="en-US" dirty="0" err="1" smtClean="0"/>
              <a:t>줫기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각 핀마다의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정도 주니 정상적으로 작동했습니다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첫번째로</a:t>
            </a:r>
            <a:r>
              <a:rPr lang="ko-KR" altLang="en-US" dirty="0" smtClean="0"/>
              <a:t> 모터가 돌아가지 </a:t>
            </a:r>
            <a:r>
              <a:rPr lang="ko-KR" altLang="en-US" dirty="0" err="1" smtClean="0"/>
              <a:t>않은건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너무 적게 </a:t>
            </a:r>
            <a:r>
              <a:rPr lang="ko-KR" altLang="en-US" dirty="0" err="1" smtClean="0"/>
              <a:t>줫기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각 핀마다의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정도 주니 정상적으로 작동했습니다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첫번째로</a:t>
            </a:r>
            <a:r>
              <a:rPr lang="ko-KR" altLang="en-US" dirty="0" smtClean="0"/>
              <a:t> 모터가 돌아가지 </a:t>
            </a:r>
            <a:r>
              <a:rPr lang="ko-KR" altLang="en-US" dirty="0" err="1" smtClean="0"/>
              <a:t>않은건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너무 적게 </a:t>
            </a:r>
            <a:r>
              <a:rPr lang="ko-KR" altLang="en-US" dirty="0" err="1" smtClean="0"/>
              <a:t>줫기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각 핀마다의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정도 주니 정상적으로 작동했습니다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첫번째로</a:t>
            </a:r>
            <a:r>
              <a:rPr lang="ko-KR" altLang="en-US" dirty="0" smtClean="0"/>
              <a:t> 모터가 돌아가지 </a:t>
            </a:r>
            <a:r>
              <a:rPr lang="ko-KR" altLang="en-US" dirty="0" err="1" smtClean="0"/>
              <a:t>않은건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너무 적게 </a:t>
            </a:r>
            <a:r>
              <a:rPr lang="ko-KR" altLang="en-US" dirty="0" err="1" smtClean="0"/>
              <a:t>줫기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따라서 각 핀마다의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정도 주니 정상적으로 작동했습니다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이렇게 진행하면서 발견함 문제점을 어떻게 해결했는지 알아보겠습니다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-KR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Time</a:t>
            </a:r>
            <a:r>
              <a:rPr lang="en-US" baseline="0" dirty="0" smtClean="0"/>
              <a:t> Class</a:t>
            </a:r>
            <a:r>
              <a:rPr lang="ko-KR" altLang="en-US" baseline="0" dirty="0" smtClean="0"/>
              <a:t>에 대해서 설명 드리겠습니다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저번 </a:t>
            </a:r>
            <a:r>
              <a:rPr lang="ko-KR" altLang="en-US" dirty="0" err="1" smtClean="0"/>
              <a:t>발표이후에</a:t>
            </a:r>
            <a:r>
              <a:rPr lang="ko-KR" altLang="en-US" dirty="0" smtClean="0"/>
              <a:t> 제일 먼저 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다리를 조립했습니다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 smtClean="0"/>
              <a:t>드론</a:t>
            </a:r>
            <a:r>
              <a:rPr lang="ko-KR" altLang="en-US" dirty="0" smtClean="0"/>
              <a:t> 다리가 왜 필요하냐고 </a:t>
            </a:r>
            <a:r>
              <a:rPr lang="ko-KR" altLang="en-US" dirty="0" err="1" smtClean="0"/>
              <a:t>생각하실수</a:t>
            </a:r>
            <a:r>
              <a:rPr lang="ko-KR" altLang="en-US" dirty="0" smtClean="0"/>
              <a:t> 잇습니다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하지만 다리가 생각보다 중요한 역할을 해줍니다</a:t>
            </a:r>
            <a:r>
              <a:rPr lang="en-US" altLang="ko-KR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먼저 </a:t>
            </a:r>
            <a:r>
              <a:rPr lang="ko-KR" altLang="en-US" dirty="0" err="1" smtClean="0"/>
              <a:t>드론은</a:t>
            </a:r>
            <a:r>
              <a:rPr lang="ko-KR" altLang="en-US" dirty="0" smtClean="0"/>
              <a:t> 균형이 맞지 않으면 시동이 걸리지 않는데 </a:t>
            </a:r>
            <a:r>
              <a:rPr lang="ko-KR" altLang="en-US" baseline="0" dirty="0" smtClean="0"/>
              <a:t>다리가 이런 균형을 맞추는데 도움을 줍니다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드론이</a:t>
            </a:r>
            <a:r>
              <a:rPr lang="ko-KR" altLang="en-US" baseline="0" dirty="0" smtClean="0"/>
              <a:t> 불시착 </a:t>
            </a:r>
            <a:r>
              <a:rPr lang="ko-KR" altLang="en-US" baseline="0" dirty="0" err="1" smtClean="0"/>
              <a:t>했을때</a:t>
            </a:r>
            <a:r>
              <a:rPr lang="ko-KR" altLang="en-US" baseline="0" dirty="0" smtClean="0"/>
              <a:t> 충격을 완화시켜주는 효과가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Time</a:t>
            </a:r>
            <a:r>
              <a:rPr lang="en-US" baseline="0" dirty="0" smtClean="0"/>
              <a:t> Class</a:t>
            </a:r>
            <a:r>
              <a:rPr lang="ko-KR" altLang="en-US" baseline="0" dirty="0" smtClean="0"/>
              <a:t>에 대해서 설명 드리겠습니다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다음으로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ACC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Callibration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오른쪽위에</a:t>
            </a:r>
            <a:r>
              <a:rPr lang="ko-KR" altLang="en-US" baseline="0" dirty="0" smtClean="0"/>
              <a:t> 있는 </a:t>
            </a:r>
            <a:r>
              <a:rPr lang="ko-KR" altLang="en-US" baseline="0" dirty="0" err="1" smtClean="0"/>
              <a:t>빨간박스가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드론이</a:t>
            </a:r>
            <a:r>
              <a:rPr lang="ko-KR" altLang="en-US" baseline="0" dirty="0" smtClean="0"/>
              <a:t> 수평이 맞는 </a:t>
            </a:r>
            <a:r>
              <a:rPr lang="ko-KR" altLang="en-US" baseline="0" dirty="0" err="1" smtClean="0"/>
              <a:t>확인할수</a:t>
            </a:r>
            <a:r>
              <a:rPr lang="ko-KR" altLang="en-US" baseline="0" dirty="0" smtClean="0"/>
              <a:t> 있는 </a:t>
            </a:r>
            <a:r>
              <a:rPr lang="ko-KR" altLang="en-US" baseline="0" dirty="0" err="1" smtClean="0"/>
              <a:t>수평계입니다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초기상태는 이렇게 기울여져 </a:t>
            </a:r>
            <a:r>
              <a:rPr lang="ko-KR" altLang="en-US" baseline="0" dirty="0" err="1" smtClean="0"/>
              <a:t>있는것을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따라서 </a:t>
            </a:r>
            <a:r>
              <a:rPr lang="en-US" altLang="ko-KR" baseline="0" dirty="0" smtClean="0"/>
              <a:t>CALIB_ACC</a:t>
            </a:r>
            <a:r>
              <a:rPr lang="ko-KR" altLang="en-US" baseline="0" dirty="0" smtClean="0"/>
              <a:t>를 눌러서 </a:t>
            </a:r>
            <a:r>
              <a:rPr lang="ko-KR" altLang="en-US" baseline="0" dirty="0" err="1" smtClean="0"/>
              <a:t>드론의</a:t>
            </a:r>
            <a:r>
              <a:rPr lang="ko-KR" altLang="en-US" baseline="0" dirty="0" smtClean="0"/>
              <a:t> 수평을 맞춰줍니다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MAG </a:t>
            </a:r>
            <a:r>
              <a:rPr lang="ko-KR" altLang="en-US" baseline="0" dirty="0" err="1" smtClean="0"/>
              <a:t>캘리브레이션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 MAG</a:t>
            </a:r>
            <a:r>
              <a:rPr lang="ko-KR" altLang="en-US" baseline="0" dirty="0" smtClean="0"/>
              <a:t>는 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Magnetic sensor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지자계</a:t>
            </a:r>
            <a:r>
              <a:rPr lang="ko-KR" altLang="en-US" baseline="0" dirty="0" smtClean="0"/>
              <a:t> 센서로서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축 나침반의 위치 정보를 넣어준다고 생각하면 됩니다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err="1" smtClean="0"/>
              <a:t>Multiwii</a:t>
            </a:r>
            <a:r>
              <a:rPr lang="ko-KR" altLang="en-US" baseline="0" dirty="0" smtClean="0"/>
              <a:t>에 있는 </a:t>
            </a:r>
            <a:r>
              <a:rPr lang="en-US" altLang="ko-KR" baseline="0" dirty="0" smtClean="0"/>
              <a:t>CALIB_MAG</a:t>
            </a:r>
            <a:r>
              <a:rPr lang="ko-KR" altLang="en-US" baseline="0" dirty="0" smtClean="0"/>
              <a:t>를 클릭하고 </a:t>
            </a:r>
            <a:r>
              <a:rPr lang="ko-KR" altLang="en-US" baseline="0" dirty="0" err="1" smtClean="0"/>
              <a:t>드론을</a:t>
            </a:r>
            <a:r>
              <a:rPr lang="ko-KR" altLang="en-US" baseline="0" dirty="0" smtClean="0"/>
              <a:t> 움직여주면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이렇게 영상에서 </a:t>
            </a:r>
            <a:r>
              <a:rPr lang="ko-KR" altLang="en-US" baseline="0" dirty="0" err="1" smtClean="0"/>
              <a:t>보는것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소프트웨어를 실행시키고 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드론을</a:t>
            </a:r>
            <a:r>
              <a:rPr lang="ko-KR" altLang="en-US" baseline="0" dirty="0" smtClean="0"/>
              <a:t> 움직여주면 정보가 </a:t>
            </a:r>
            <a:r>
              <a:rPr lang="ko-KR" altLang="en-US" baseline="0" dirty="0" err="1" smtClean="0"/>
              <a:t>입력되는것을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ESC </a:t>
            </a:r>
            <a:r>
              <a:rPr lang="en-US" altLang="ko-KR" baseline="0" dirty="0" err="1" smtClean="0"/>
              <a:t>Callibration</a:t>
            </a:r>
            <a:r>
              <a:rPr lang="ko-KR" altLang="en-US" baseline="0" dirty="0" smtClean="0"/>
              <a:t>으로 변속기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범위와 송신기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범위를 맞춰주는 </a:t>
            </a:r>
            <a:r>
              <a:rPr lang="ko-KR" altLang="en-US" baseline="0" dirty="0" err="1" smtClean="0"/>
              <a:t>작업니다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그림과같이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 변속기와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변속기의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범위가 다르면 송신기에서 </a:t>
            </a:r>
            <a:r>
              <a:rPr lang="en-US" altLang="ko-KR" baseline="0" dirty="0" smtClean="0"/>
              <a:t>1150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쓰로틀을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주었을때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변속기는 </a:t>
            </a:r>
            <a:r>
              <a:rPr lang="ko-KR" altLang="en-US" baseline="0" dirty="0" err="1" smtClean="0"/>
              <a:t>최소쓰로틀이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1100</a:t>
            </a:r>
            <a:r>
              <a:rPr lang="ko-KR" altLang="en-US" baseline="0" dirty="0" smtClean="0"/>
              <a:t>이기 때문에 회전을 하지만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번변속기는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최소쓰로틀이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1200</a:t>
            </a:r>
            <a:r>
              <a:rPr lang="ko-KR" altLang="en-US" baseline="0" dirty="0" smtClean="0"/>
              <a:t>이기 때문에 회전을 하지 않습니다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이렇게 변속기마다 모터의 회전이 다르게 되면 </a:t>
            </a:r>
            <a:r>
              <a:rPr lang="ko-KR" altLang="en-US" baseline="0" dirty="0" err="1" smtClean="0"/>
              <a:t>드론은</a:t>
            </a:r>
            <a:r>
              <a:rPr lang="ko-KR" altLang="en-US" baseline="0" dirty="0" smtClean="0"/>
              <a:t> 균형을 </a:t>
            </a:r>
            <a:r>
              <a:rPr lang="ko-KR" altLang="en-US" baseline="0" dirty="0" err="1" smtClean="0"/>
              <a:t>맞출수가</a:t>
            </a:r>
            <a:r>
              <a:rPr lang="ko-KR" altLang="en-US" baseline="0" dirty="0" smtClean="0"/>
              <a:t> 없어집니다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ESC </a:t>
            </a:r>
            <a:r>
              <a:rPr lang="en-US" altLang="ko-KR" baseline="0" dirty="0" err="1" smtClean="0"/>
              <a:t>Callibration</a:t>
            </a:r>
            <a:r>
              <a:rPr lang="ko-KR" altLang="en-US" baseline="0" dirty="0" smtClean="0"/>
              <a:t>으로 변속기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범위와 송신기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범위를 맞춰주는 </a:t>
            </a:r>
            <a:r>
              <a:rPr lang="ko-KR" altLang="en-US" baseline="0" dirty="0" err="1" smtClean="0"/>
              <a:t>작업니다</a:t>
            </a:r>
            <a:r>
              <a:rPr lang="en-US" altLang="ko-KR" baseline="0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baseline="0" dirty="0" smtClean="0"/>
              <a:t>그림과 같이 변속기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범위와 송신기 </a:t>
            </a:r>
            <a:r>
              <a:rPr lang="ko-KR" altLang="en-US" baseline="0" dirty="0" err="1" smtClean="0"/>
              <a:t>쓰로틀</a:t>
            </a:r>
            <a:r>
              <a:rPr lang="ko-KR" altLang="en-US" baseline="0" dirty="0" smtClean="0"/>
              <a:t> 범위가 다르면 </a:t>
            </a:r>
            <a:endParaRPr lang="en-US" altLang="ko-KR" baseline="0" dirty="0" smtClean="0"/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517575" y="432850"/>
            <a:ext cx="6626400" cy="5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 sz="3600"/>
            </a:lvl1pPr>
            <a:lvl2pPr lvl="1">
              <a:spcBef>
                <a:spcPts val="0"/>
              </a:spcBef>
              <a:buNone/>
              <a:defRPr sz="3600"/>
            </a:lvl2pPr>
            <a:lvl3pPr lvl="2">
              <a:spcBef>
                <a:spcPts val="0"/>
              </a:spcBef>
              <a:buNone/>
              <a:defRPr sz="3600"/>
            </a:lvl3pPr>
            <a:lvl4pPr lvl="3">
              <a:spcBef>
                <a:spcPts val="0"/>
              </a:spcBef>
              <a:buNone/>
              <a:defRPr sz="3600"/>
            </a:lvl4pPr>
            <a:lvl5pPr lvl="4">
              <a:spcBef>
                <a:spcPts val="0"/>
              </a:spcBef>
              <a:buNone/>
              <a:defRPr sz="3600"/>
            </a:lvl5pPr>
            <a:lvl6pPr lvl="5">
              <a:spcBef>
                <a:spcPts val="0"/>
              </a:spcBef>
              <a:buNone/>
              <a:defRPr sz="3600"/>
            </a:lvl6pPr>
            <a:lvl7pPr lvl="6">
              <a:spcBef>
                <a:spcPts val="0"/>
              </a:spcBef>
              <a:buNone/>
              <a:defRPr sz="3600"/>
            </a:lvl7pPr>
            <a:lvl8pPr lvl="7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82624" y="2210925"/>
            <a:ext cx="45678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/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88993" y="2759024"/>
            <a:ext cx="4567799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0595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-6084" y="12832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665" y="676412"/>
            <a:ext cx="9144000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mages and Contents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3507853"/>
            <a:ext cx="9144000" cy="1635645"/>
          </a:xfrm>
          <a:prstGeom prst="rect">
            <a:avLst/>
          </a:prstGeom>
          <a:solidFill>
            <a:srgbClr val="85D8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 descr="D:\Fullppt\PNG이미지\핸드폰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5225" y="1079004"/>
            <a:ext cx="3373328" cy="40850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3566328" y="1217153"/>
            <a:ext cx="1945465" cy="30051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-6084" y="128320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6665" y="676412"/>
            <a:ext cx="9144000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8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3"/><Relationship Id="rId7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3"/><Relationship Id="rId7" Type="http://schemas.openxmlformats.org/officeDocument/2006/relationships/image" Target="../media/image2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4.mp3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7812" b="7811"/>
          <a:stretch/>
        </p:blipFill>
        <p:spPr>
          <a:xfrm>
            <a:off x="3944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Shape 399"/>
          <p:cNvSpPr/>
          <p:nvPr/>
        </p:nvSpPr>
        <p:spPr>
          <a:xfrm>
            <a:off x="3095835" y="0"/>
            <a:ext cx="2952328" cy="5143499"/>
          </a:xfrm>
          <a:prstGeom prst="rect">
            <a:avLst/>
          </a:prstGeom>
          <a:solidFill>
            <a:srgbClr val="85D8DE">
              <a:alpha val="8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184190" y="267494"/>
            <a:ext cx="2783509" cy="15841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buSzPct val="25000"/>
              <a:buNone/>
            </a:pPr>
            <a:r>
              <a:rPr lang="ko-KR" altLang="en-US" sz="3200" b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해처리</a:t>
            </a:r>
            <a:endParaRPr lang="en-US" altLang="ko-KR" sz="32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400" b="1" dirty="0" err="1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드론</a:t>
            </a:r>
            <a:r>
              <a:rPr lang="ko-KR" alt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</a:t>
            </a:r>
            <a:r>
              <a:rPr 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ko-KR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b="1" dirty="0" smtClean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발표</a:t>
            </a:r>
            <a:endParaRPr lang="en-US" altLang="ko-KR" sz="2400" b="1" dirty="0" smtClean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3311934" y="2139702"/>
            <a:ext cx="2539938" cy="1955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조원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</a:t>
            </a: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현수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이재호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전유정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신준섭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 algn="ctr">
              <a:buSzPct val="25000"/>
            </a:pPr>
            <a:r>
              <a:rPr lang="ko-KR" altLang="en-US" sz="1600" b="1" dirty="0" smtClean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윤성</a:t>
            </a:r>
            <a:r>
              <a:rPr lang="ko-KR" altLang="en-US" sz="1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</a:t>
            </a:r>
            <a:endParaRPr lang="en-US" altLang="ko-KR" sz="1600" b="1" dirty="0" smtClean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3819860" y="4299942"/>
            <a:ext cx="1512167" cy="246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5D8DE"/>
              </a:buClr>
              <a:buSzPct val="25000"/>
              <a:buFont typeface="Arial"/>
              <a:buNone/>
            </a:pPr>
            <a:r>
              <a:rPr lang="en-US" sz="1400" b="1">
                <a:solidFill>
                  <a:srgbClr val="85D8DE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2365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ESC Calibration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288" y="1059582"/>
            <a:ext cx="8424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드론의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배터리를 분리 시킨다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송신기에서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Throttle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입력을 최대로 설정해준다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배터리를 결합시킨다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신호음이 들리면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Throttle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입력을 최소로 설정해준다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신호음이 들리면 정상적으로 입력완료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drone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68344" y="3507854"/>
            <a:ext cx="487363" cy="487363"/>
          </a:xfrm>
          <a:prstGeom prst="rect">
            <a:avLst/>
          </a:prstGeom>
        </p:spPr>
      </p:pic>
      <p:pic>
        <p:nvPicPr>
          <p:cNvPr id="4" name="drone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36096" y="42655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PID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조정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1059582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PID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제어기법</a:t>
            </a:r>
            <a:endParaRPr lang="en-US" altLang="ko-KR" sz="2800" b="1" dirty="0" smtClean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응용분야에서 가장 많이 사용되는 제어기법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857202"/>
            <a:ext cx="433615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Proportional Control(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비례제어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12" y="1851670"/>
            <a:ext cx="5171408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Integral Control(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적분제어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0555" y="1809162"/>
            <a:ext cx="6063783" cy="2232249"/>
            <a:chOff x="1619672" y="1851670"/>
            <a:chExt cx="6192688" cy="22797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3814">
              <a:off x="2615196" y="2283718"/>
              <a:ext cx="3901440" cy="172974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1619672" y="2931790"/>
              <a:ext cx="6192688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1619673" y="1851670"/>
              <a:ext cx="5465724" cy="2279702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674848" y="3856745"/>
            <a:ext cx="13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기울기</a:t>
            </a:r>
            <a:endParaRPr lang="ko-KR" altLang="en-US" sz="1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원호 19"/>
          <p:cNvSpPr/>
          <p:nvPr/>
        </p:nvSpPr>
        <p:spPr>
          <a:xfrm rot="10391367">
            <a:off x="2761388" y="2299876"/>
            <a:ext cx="576064" cy="1073103"/>
          </a:xfrm>
          <a:prstGeom prst="arc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03848" y="4378477"/>
            <a:ext cx="31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800" b="1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+ 5 + 2.5 + 0 = 17.5</a:t>
            </a:r>
            <a:endParaRPr lang="ko-KR" altLang="en-US" sz="18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Integral Control(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적분제어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258">
            <a:off x="2425356" y="2232217"/>
            <a:ext cx="3820229" cy="169373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50555" y="2866799"/>
            <a:ext cx="606378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1691681" y="2269506"/>
            <a:ext cx="5822657" cy="131035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4848" y="3856745"/>
            <a:ext cx="168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</a:t>
            </a:r>
            <a:r>
              <a:rPr lang="ko-KR" altLang="en-US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기울기</a:t>
            </a:r>
            <a:endParaRPr lang="ko-KR" altLang="en-US" sz="1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원호 19"/>
          <p:cNvSpPr/>
          <p:nvPr/>
        </p:nvSpPr>
        <p:spPr>
          <a:xfrm rot="10391367">
            <a:off x="2761388" y="2299876"/>
            <a:ext cx="576064" cy="1073103"/>
          </a:xfrm>
          <a:prstGeom prst="arc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03848" y="4378477"/>
            <a:ext cx="310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+ 2.5 + 0  = 7.5</a:t>
            </a:r>
            <a:endParaRPr lang="ko-KR" altLang="en-US" sz="18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7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Integral Control(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적분제어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4446">
            <a:off x="2425356" y="2232217"/>
            <a:ext cx="3820229" cy="169373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50555" y="2866799"/>
            <a:ext cx="6063783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450555" y="2427734"/>
            <a:ext cx="5929758" cy="8640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4848" y="3856745"/>
            <a:ext cx="168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8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기울기</a:t>
            </a:r>
            <a:endParaRPr lang="ko-KR" altLang="en-US" sz="1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Integral Control(</a:t>
            </a:r>
            <a:r>
              <a: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적분제어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65" y="1673708"/>
            <a:ext cx="623370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827322"/>
            <a:ext cx="79208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erivative Control(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미분제어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 변화율을 계산하여 출력을 제어</a:t>
            </a:r>
            <a:endParaRPr lang="en-US" altLang="ko-KR" sz="2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오차의 변화가 크지 않다면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D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값은 작아서 출력에 영향을 주지 않는다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*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오차의 변화가 크다면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드론의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진동을 막기 위해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커진다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8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PID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38426"/>
            <a:ext cx="5338387" cy="36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PID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28750"/>
            <a:ext cx="4692352" cy="35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11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120" name="Shape 120"/>
            <p:cNvSpPr/>
            <p:nvPr/>
          </p:nvSpPr>
          <p:spPr>
            <a:xfrm rot="5400000">
              <a:off x="5719936" y="-1240513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3667248" y="1258262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ko-KR" altLang="en-US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 진행상황</a:t>
              </a:r>
              <a:endParaRPr lang="en-US" altLang="ko-KR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4" name="Shape 124"/>
          <p:cNvSpPr txBox="1"/>
          <p:nvPr/>
        </p:nvSpPr>
        <p:spPr>
          <a:xfrm>
            <a:off x="3526669" y="1697875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26" name="Shape 126"/>
            <p:cNvSpPr/>
            <p:nvPr/>
          </p:nvSpPr>
          <p:spPr>
            <a:xfrm rot="5400000">
              <a:off x="5719936" y="-348671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2988072" y="2126766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3667248" y="2150103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문제점 및 해결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0" name="Shape 130"/>
          <p:cNvSpPr txBox="1"/>
          <p:nvPr/>
        </p:nvSpPr>
        <p:spPr>
          <a:xfrm>
            <a:off x="3526669" y="2589717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Shape 1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132" name="Shape 132"/>
            <p:cNvSpPr/>
            <p:nvPr/>
          </p:nvSpPr>
          <p:spPr>
            <a:xfrm rot="5400000">
              <a:off x="5719936" y="543170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2988072" y="3018608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3667248" y="3041946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b="1" dirty="0" err="1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아두이노의</a:t>
              </a:r>
              <a:r>
                <a:rPr lang="ko-KR" altLang="en-US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한계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6" name="Shape 136"/>
          <p:cNvSpPr txBox="1"/>
          <p:nvPr/>
        </p:nvSpPr>
        <p:spPr>
          <a:xfrm>
            <a:off x="3526669" y="3481560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138" name="Shape 138"/>
            <p:cNvSpPr/>
            <p:nvPr/>
          </p:nvSpPr>
          <p:spPr>
            <a:xfrm rot="5400000">
              <a:off x="5719936" y="1435012"/>
              <a:ext cx="432047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5D8D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5D8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rgbClr val="85D8DE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x="3667248" y="3933787"/>
              <a:ext cx="47525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b="1" dirty="0" smtClean="0"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앞으로의 계획</a:t>
              </a:r>
              <a:endParaRPr lang="en-US" sz="14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42" name="Shape 142"/>
          <p:cNvSpPr txBox="1"/>
          <p:nvPr/>
        </p:nvSpPr>
        <p:spPr>
          <a:xfrm>
            <a:off x="3526669" y="4373401"/>
            <a:ext cx="4789746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2517575" y="432850"/>
            <a:ext cx="6626400" cy="567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dirty="0" smtClean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en-US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PID</a:t>
            </a: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A817930-A574-42FF-A24D-FC03A0BB6D83}"/>
              </a:ext>
            </a:extLst>
          </p:cNvPr>
          <p:cNvSpPr/>
          <p:nvPr/>
        </p:nvSpPr>
        <p:spPr>
          <a:xfrm>
            <a:off x="48642" y="1399860"/>
            <a:ext cx="4001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스로틀 조작으로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호버링을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유지하기 힘들다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 값을 줄임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270BCB8-0E4D-4E40-9FFE-250548BABB41}"/>
              </a:ext>
            </a:extLst>
          </p:cNvPr>
          <p:cNvSpPr/>
          <p:nvPr/>
        </p:nvSpPr>
        <p:spPr>
          <a:xfrm>
            <a:off x="4962079" y="135179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스틱 중심에서 기체가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안정을 찾지 못하고 흐른다.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I 값을 키움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E77413C1-CD99-404C-88D6-7C24C6D6FC3A}"/>
              </a:ext>
            </a:extLst>
          </p:cNvPr>
          <p:cNvSpPr>
            <a:spLocks/>
          </p:cNvSpPr>
          <p:nvPr/>
        </p:nvSpPr>
        <p:spPr bwMode="auto">
          <a:xfrm>
            <a:off x="4544564" y="1216987"/>
            <a:ext cx="1515343" cy="1584177"/>
          </a:xfrm>
          <a:custGeom>
            <a:avLst/>
            <a:gdLst>
              <a:gd name="T0" fmla="*/ 11292 w 11292"/>
              <a:gd name="T1" fmla="*/ 11291 h 11291"/>
              <a:gd name="T2" fmla="*/ 0 w 11292"/>
              <a:gd name="T3" fmla="*/ 0 h 11291"/>
              <a:gd name="T4" fmla="*/ 0 w 11292"/>
              <a:gd name="T5" fmla="*/ 0 h 11291"/>
              <a:gd name="T6" fmla="*/ 0 w 11292"/>
              <a:gd name="T7" fmla="*/ 3387 h 11291"/>
              <a:gd name="T8" fmla="*/ 7904 w 11292"/>
              <a:gd name="T9" fmla="*/ 11291 h 11291"/>
              <a:gd name="T10" fmla="*/ 7904 w 11292"/>
              <a:gd name="T11" fmla="*/ 11291 h 11291"/>
              <a:gd name="T12" fmla="*/ 11292 w 11292"/>
              <a:gd name="T13" fmla="*/ 11291 h 1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92" h="11291">
                <a:moveTo>
                  <a:pt x="11292" y="11291"/>
                </a:moveTo>
                <a:cubicBezTo>
                  <a:pt x="11292" y="5055"/>
                  <a:pt x="6236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3387"/>
                </a:lnTo>
                <a:cubicBezTo>
                  <a:pt x="4365" y="3387"/>
                  <a:pt x="7904" y="6926"/>
                  <a:pt x="7904" y="11291"/>
                </a:cubicBezTo>
                <a:cubicBezTo>
                  <a:pt x="7904" y="11291"/>
                  <a:pt x="7904" y="11291"/>
                  <a:pt x="7904" y="11291"/>
                </a:cubicBezTo>
                <a:lnTo>
                  <a:pt x="11292" y="11291"/>
                </a:lnTo>
                <a:close/>
              </a:path>
            </a:pathLst>
          </a:custGeom>
          <a:solidFill>
            <a:srgbClr val="59595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="" xmlns:a16="http://schemas.microsoft.com/office/drawing/2014/main" id="{93A1C370-E63D-4374-846E-F0A94496D37F}"/>
              </a:ext>
            </a:extLst>
          </p:cNvPr>
          <p:cNvSpPr>
            <a:spLocks/>
          </p:cNvSpPr>
          <p:nvPr/>
        </p:nvSpPr>
        <p:spPr bwMode="auto">
          <a:xfrm>
            <a:off x="4544563" y="2801164"/>
            <a:ext cx="1515343" cy="1584177"/>
          </a:xfrm>
          <a:custGeom>
            <a:avLst/>
            <a:gdLst>
              <a:gd name="T0" fmla="*/ 0 w 11292"/>
              <a:gd name="T1" fmla="*/ 11292 h 11292"/>
              <a:gd name="T2" fmla="*/ 11292 w 11292"/>
              <a:gd name="T3" fmla="*/ 0 h 11292"/>
              <a:gd name="T4" fmla="*/ 7904 w 11292"/>
              <a:gd name="T5" fmla="*/ 0 h 11292"/>
              <a:gd name="T6" fmla="*/ 0 w 11292"/>
              <a:gd name="T7" fmla="*/ 7904 h 11292"/>
              <a:gd name="T8" fmla="*/ 0 w 11292"/>
              <a:gd name="T9" fmla="*/ 11292 h 1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92" h="11292">
                <a:moveTo>
                  <a:pt x="0" y="11292"/>
                </a:moveTo>
                <a:cubicBezTo>
                  <a:pt x="6236" y="11292"/>
                  <a:pt x="11292" y="6236"/>
                  <a:pt x="11292" y="0"/>
                </a:cubicBezTo>
                <a:lnTo>
                  <a:pt x="7904" y="0"/>
                </a:lnTo>
                <a:cubicBezTo>
                  <a:pt x="7904" y="4366"/>
                  <a:pt x="4365" y="7904"/>
                  <a:pt x="0" y="7904"/>
                </a:cubicBezTo>
                <a:lnTo>
                  <a:pt x="0" y="11292"/>
                </a:ln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="" xmlns:a16="http://schemas.microsoft.com/office/drawing/2014/main" id="{D8652E8B-68AF-40EF-AD97-ED44FB779416}"/>
              </a:ext>
            </a:extLst>
          </p:cNvPr>
          <p:cNvSpPr>
            <a:spLocks/>
          </p:cNvSpPr>
          <p:nvPr/>
        </p:nvSpPr>
        <p:spPr bwMode="auto">
          <a:xfrm>
            <a:off x="3006989" y="2801163"/>
            <a:ext cx="1514225" cy="1584177"/>
          </a:xfrm>
          <a:custGeom>
            <a:avLst/>
            <a:gdLst>
              <a:gd name="T0" fmla="*/ 0 w 11291"/>
              <a:gd name="T1" fmla="*/ 0 h 11292"/>
              <a:gd name="T2" fmla="*/ 11291 w 11291"/>
              <a:gd name="T3" fmla="*/ 11292 h 11292"/>
              <a:gd name="T4" fmla="*/ 11291 w 11291"/>
              <a:gd name="T5" fmla="*/ 7904 h 11292"/>
              <a:gd name="T6" fmla="*/ 3387 w 11291"/>
              <a:gd name="T7" fmla="*/ 0 h 11292"/>
              <a:gd name="T8" fmla="*/ 0 w 11291"/>
              <a:gd name="T9" fmla="*/ 0 h 1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91" h="11292">
                <a:moveTo>
                  <a:pt x="0" y="0"/>
                </a:moveTo>
                <a:cubicBezTo>
                  <a:pt x="0" y="6236"/>
                  <a:pt x="5055" y="11292"/>
                  <a:pt x="11291" y="11292"/>
                </a:cubicBezTo>
                <a:lnTo>
                  <a:pt x="11291" y="7904"/>
                </a:lnTo>
                <a:cubicBezTo>
                  <a:pt x="6926" y="7904"/>
                  <a:pt x="3387" y="4366"/>
                  <a:pt x="338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3B2E44B4-1FF4-437D-B27F-39288ED28A96}"/>
              </a:ext>
            </a:extLst>
          </p:cNvPr>
          <p:cNvSpPr>
            <a:spLocks/>
          </p:cNvSpPr>
          <p:nvPr/>
        </p:nvSpPr>
        <p:spPr bwMode="auto">
          <a:xfrm>
            <a:off x="3030339" y="1216987"/>
            <a:ext cx="1514225" cy="1584177"/>
          </a:xfrm>
          <a:custGeom>
            <a:avLst/>
            <a:gdLst>
              <a:gd name="T0" fmla="*/ 11291 w 11291"/>
              <a:gd name="T1" fmla="*/ 0 h 11291"/>
              <a:gd name="T2" fmla="*/ 0 w 11291"/>
              <a:gd name="T3" fmla="*/ 11291 h 11291"/>
              <a:gd name="T4" fmla="*/ 3387 w 11291"/>
              <a:gd name="T5" fmla="*/ 11291 h 11291"/>
              <a:gd name="T6" fmla="*/ 11291 w 11291"/>
              <a:gd name="T7" fmla="*/ 3387 h 11291"/>
              <a:gd name="T8" fmla="*/ 11291 w 11291"/>
              <a:gd name="T9" fmla="*/ 0 h 1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91" h="11291">
                <a:moveTo>
                  <a:pt x="11291" y="0"/>
                </a:moveTo>
                <a:cubicBezTo>
                  <a:pt x="5055" y="0"/>
                  <a:pt x="0" y="5055"/>
                  <a:pt x="0" y="11291"/>
                </a:cubicBezTo>
                <a:lnTo>
                  <a:pt x="3387" y="11291"/>
                </a:lnTo>
                <a:cubicBezTo>
                  <a:pt x="3387" y="6926"/>
                  <a:pt x="6926" y="3387"/>
                  <a:pt x="11291" y="3387"/>
                </a:cubicBezTo>
                <a:lnTo>
                  <a:pt x="11291" y="0"/>
                </a:lnTo>
                <a:close/>
              </a:path>
            </a:pathLst>
          </a:custGeom>
          <a:solidFill>
            <a:srgbClr val="D9D9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="" xmlns:a16="http://schemas.microsoft.com/office/drawing/2014/main" id="{1C8E7753-58E8-4894-A2BB-FA348DF61B55}"/>
              </a:ext>
            </a:extLst>
          </p:cNvPr>
          <p:cNvSpPr/>
          <p:nvPr/>
        </p:nvSpPr>
        <p:spPr>
          <a:xfrm rot="16200000" flipH="1">
            <a:off x="4058224" y="3991870"/>
            <a:ext cx="694316" cy="33349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="" xmlns:a16="http://schemas.microsoft.com/office/drawing/2014/main" id="{1018AA98-4133-4B5A-A3C5-29A16567921F}"/>
              </a:ext>
            </a:extLst>
          </p:cNvPr>
          <p:cNvSpPr/>
          <p:nvPr/>
        </p:nvSpPr>
        <p:spPr>
          <a:xfrm rot="5400000">
            <a:off x="4364154" y="1301909"/>
            <a:ext cx="694316" cy="3334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="" xmlns:a16="http://schemas.microsoft.com/office/drawing/2014/main" id="{24DA02D5-4DC9-4E69-A9A7-90F55C622DEA}"/>
              </a:ext>
            </a:extLst>
          </p:cNvPr>
          <p:cNvSpPr/>
          <p:nvPr/>
        </p:nvSpPr>
        <p:spPr>
          <a:xfrm rot="10800000" flipH="1">
            <a:off x="5493627" y="2788652"/>
            <a:ext cx="664148" cy="34864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="" xmlns:a16="http://schemas.microsoft.com/office/drawing/2014/main" id="{52829A0D-41C0-4C2E-84AA-7032157B68B1}"/>
              </a:ext>
            </a:extLst>
          </p:cNvPr>
          <p:cNvSpPr/>
          <p:nvPr/>
        </p:nvSpPr>
        <p:spPr>
          <a:xfrm rot="10800000" flipH="1" flipV="1">
            <a:off x="2896152" y="2469501"/>
            <a:ext cx="664148" cy="34864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8072B020-2819-46B9-986D-35E9BBBD2947}"/>
              </a:ext>
            </a:extLst>
          </p:cNvPr>
          <p:cNvSpPr/>
          <p:nvPr/>
        </p:nvSpPr>
        <p:spPr>
          <a:xfrm>
            <a:off x="4808752" y="358795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기체가 중심을 잡지 못하고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앞뒤 또는 좌우로 흔들린다.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값을 줄임 or P 값을 줄임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BF5AEE2-06E1-424C-825F-E55830975984}"/>
              </a:ext>
            </a:extLst>
          </p:cNvPr>
          <p:cNvSpPr/>
          <p:nvPr/>
        </p:nvSpPr>
        <p:spPr>
          <a:xfrm>
            <a:off x="-257273" y="358795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외란에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반응이 필요,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긴민한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기동이 필요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D 값을 키움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D0E543C-E8D3-4CAC-9184-2AAA6C5C49E3}"/>
              </a:ext>
            </a:extLst>
          </p:cNvPr>
          <p:cNvSpPr/>
          <p:nvPr/>
        </p:nvSpPr>
        <p:spPr>
          <a:xfrm>
            <a:off x="3329554" y="2460817"/>
            <a:ext cx="2430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PID값은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2.6 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0.011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739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1">
            <a:extLst>
              <a:ext uri="{FF2B5EF4-FFF2-40B4-BE49-F238E27FC236}">
                <a16:creationId xmlns="" xmlns:a16="http://schemas.microsoft.com/office/drawing/2014/main" id="{5982DE10-C006-4A78-AE8B-EA13E481B414}"/>
              </a:ext>
            </a:extLst>
          </p:cNvPr>
          <p:cNvSpPr txBox="1">
            <a:spLocks/>
          </p:cNvSpPr>
          <p:nvPr/>
        </p:nvSpPr>
        <p:spPr>
          <a:xfrm>
            <a:off x="-6084" y="279222"/>
            <a:ext cx="9144000" cy="5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None/>
              <a:defRPr sz="3600"/>
            </a:lvl2pPr>
            <a:lvl3pPr lvl="2" algn="ctr" rtl="0">
              <a:spcBef>
                <a:spcPts val="0"/>
              </a:spcBef>
              <a:buNone/>
              <a:defRPr sz="3600"/>
            </a:lvl3pPr>
            <a:lvl4pPr lvl="3" algn="ctr" rtl="0">
              <a:spcBef>
                <a:spcPts val="0"/>
              </a:spcBef>
              <a:buNone/>
              <a:defRPr sz="3600"/>
            </a:lvl4pPr>
            <a:lvl5pPr lvl="4" algn="ctr" rtl="0">
              <a:spcBef>
                <a:spcPts val="0"/>
              </a:spcBef>
              <a:buNone/>
              <a:defRPr sz="3600"/>
            </a:lvl5pPr>
            <a:lvl6pPr lvl="5" algn="ctr" rtl="0">
              <a:spcBef>
                <a:spcPts val="0"/>
              </a:spcBef>
              <a:buNone/>
              <a:defRPr sz="3600"/>
            </a:lvl6pPr>
            <a:lvl7pPr lvl="6" algn="ctr" rtl="0">
              <a:spcBef>
                <a:spcPts val="0"/>
              </a:spcBef>
              <a:buNone/>
              <a:defRPr sz="3600"/>
            </a:lvl7pPr>
            <a:lvl8pPr lvl="7" algn="ctr" rtl="0">
              <a:spcBef>
                <a:spcPts val="0"/>
              </a:spcBef>
              <a:buNone/>
              <a:defRPr sz="3600"/>
            </a:lvl8pPr>
            <a:lvl9pPr lvl="8" algn="ctr" rtl="0">
              <a:spcBef>
                <a:spcPts val="0"/>
              </a:spcBef>
              <a:buNone/>
              <a:defRPr sz="3600"/>
            </a:lvl9pPr>
          </a:lstStyle>
          <a:p>
            <a:pPr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최종비</a:t>
            </a:r>
            <a:r>
              <a:rPr lang="ko-KR" altLang="en-US" sz="4000" b="1" dirty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6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및 해결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0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 하나가 회전을 </a:t>
            </a: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안함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1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변속기 프로그래밍 모드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6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변속기 프로그래밍 모드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827322"/>
            <a:ext cx="79208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변속기 </a:t>
            </a:r>
            <a:r>
              <a:rPr lang="ko-KR" altLang="en-US" sz="28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비프음</a:t>
            </a:r>
            <a:endParaRPr lang="en-US" altLang="ko-KR" sz="2800" b="1" dirty="0" smtClean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</a:p>
          <a:p>
            <a:pPr lvl="0">
              <a:lnSpc>
                <a:spcPct val="20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모드 변속기 </a:t>
            </a:r>
            <a:r>
              <a:rPr lang="ko-KR" altLang="en-US" sz="28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비프음</a:t>
            </a:r>
            <a:endParaRPr lang="en-US" altLang="ko-KR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drone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616" y="1860708"/>
            <a:ext cx="487363" cy="487363"/>
          </a:xfrm>
          <a:prstGeom prst="rect">
            <a:avLst/>
          </a:prstGeom>
        </p:spPr>
      </p:pic>
      <p:pic>
        <p:nvPicPr>
          <p:cNvPr id="5" name="drone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5615" y="33638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변속기 공장초기화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288" y="1059582"/>
            <a:ext cx="842493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모드에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들어갓을때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이내에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스로틀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스틱을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내린다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이내에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스로틀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스틱을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상단 위치로 당깁니다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설정완료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비프음이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들리면 다시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초이내에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스로틀을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내린다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비프음이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들리면 공장초기화 완료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7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드론이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팽이가 됨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</a:t>
            </a: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설정값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827322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설정 오류</a:t>
            </a:r>
            <a:endParaRPr lang="en-US" altLang="ko-KR" sz="2800" b="1" dirty="0" smtClean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되어있음</a:t>
            </a:r>
            <a:endParaRPr lang="en-US" altLang="ko-KR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YAW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95686"/>
            <a:ext cx="3901440" cy="172974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594728" y="2545458"/>
            <a:ext cx="172168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4932040" y="2545458"/>
            <a:ext cx="166268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48264" y="3075806"/>
            <a:ext cx="181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드론이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 있는 방향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3076261"/>
            <a:ext cx="181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드론의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머릿속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4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드론이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한쪽으로 </a:t>
            </a: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기울림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4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진행상황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부재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827322"/>
            <a:ext cx="79208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GPS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부재</a:t>
            </a:r>
            <a:endParaRPr lang="en-US" altLang="ko-KR" sz="2800" b="1" dirty="0" smtClean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없으면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드론이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자기 위치가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어디있는지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알수</a:t>
            </a:r>
            <a:r>
              <a:rPr lang="ko-KR" altLang="en-US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없다</a:t>
            </a:r>
            <a:r>
              <a:rPr lang="en-US" altLang="ko-KR" sz="24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8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호버링</a:t>
            </a:r>
            <a:r>
              <a: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endParaRPr lang="en-US" altLang="ko-KR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조종을 잘하자</a:t>
            </a: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0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err="1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아두이노의</a:t>
            </a: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한계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 능력의 차이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0" y="1275606"/>
            <a:ext cx="2967950" cy="21022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79572"/>
            <a:ext cx="2862064" cy="2862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440" y="3841636"/>
            <a:ext cx="3467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확장성이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좋다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:8bit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처리속도가 느리다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3832900"/>
            <a:ext cx="310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32bit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조종만 가능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1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31590"/>
            <a:ext cx="6482638" cy="39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7574"/>
            <a:ext cx="693921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것을 골라야 할까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44472"/>
            <a:ext cx="4174722" cy="2957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1635646"/>
            <a:ext cx="3467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아두이노를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다뤄보고 싶다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 공부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만줄의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Multiwii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Code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불편하고 어려운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납땜 요소 적음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것을 골라야 할까</a:t>
            </a: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080" y="1833542"/>
            <a:ext cx="3467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간편한 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</a:p>
          <a:p>
            <a:pPr marL="285750" indent="-285750">
              <a:buFontTx/>
              <a:buChar char="-"/>
            </a:pP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회로 공부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코딩이 없다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보드 쇼트 위험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납땜 요소 많음</a:t>
            </a:r>
            <a:endParaRPr lang="en-US" altLang="ko-KR" sz="1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81988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000" dirty="0" err="1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아두이노의</a:t>
            </a:r>
            <a:r>
              <a:rPr lang="ko-KR" altLang="en-US" sz="4000" dirty="0" smtClean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한계</a:t>
            </a:r>
            <a:endParaRPr lang="en-US" sz="40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79222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앞으로의 계획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827322"/>
            <a:ext cx="792088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PIXY CAM </a:t>
            </a:r>
            <a:r>
              <a:rPr lang="ko-KR" altLang="en-US" sz="28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en-US" altLang="ko-KR" sz="2800" b="1" dirty="0" smtClean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Q &amp; A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altLang="en-US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드론</a:t>
            </a:r>
            <a:r>
              <a:rPr lang="ko-KR" altLang="en-US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다리 조립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3638"/>
            <a:ext cx="3573016" cy="2679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63638"/>
            <a:ext cx="3669027" cy="27517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1962" y="4542730"/>
            <a:ext cx="21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PCB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지지대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556328"/>
            <a:ext cx="21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스펀지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뽁뽁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5436096" y="2383690"/>
            <a:ext cx="45678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</a:rPr>
              <a:t>Thank you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 </a:t>
            </a: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31590"/>
            <a:ext cx="6410239" cy="3857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32469"/>
            <a:ext cx="6410239" cy="38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MAG </a:t>
            </a: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54947"/>
            <a:ext cx="6410239" cy="38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MAG </a:t>
            </a: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6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ESC </a:t>
            </a: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65855"/>
            <a:ext cx="7236296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title"/>
          </p:nvPr>
        </p:nvSpPr>
        <p:spPr>
          <a:xfrm>
            <a:off x="-6084" y="266865"/>
            <a:ext cx="9144000" cy="54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altLang="ko-KR" sz="4000" b="1" dirty="0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ESC </a:t>
            </a:r>
            <a:r>
              <a:rPr lang="en-US" altLang="ko-KR" sz="4000" b="1" dirty="0" err="1" smtClean="0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Callibration</a:t>
            </a:r>
            <a:endParaRPr lang="en-US" sz="4000" b="1" dirty="0">
              <a:solidFill>
                <a:srgbClr val="3F3F3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47388"/>
            <a:ext cx="6528724" cy="3672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47388"/>
            <a:ext cx="6528724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/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1378</Words>
  <Application>Microsoft Office PowerPoint</Application>
  <PresentationFormat>화면 슬라이드 쇼(16:9)</PresentationFormat>
  <Paragraphs>242</Paragraphs>
  <Slides>40</Slides>
  <Notes>40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나눔바른고딕</vt:lpstr>
      <vt:lpstr>맑은 고딕</vt:lpstr>
      <vt:lpstr>Arial Black</vt:lpstr>
      <vt:lpstr>나눔스퀘어</vt:lpstr>
      <vt:lpstr>Contents Slide Master</vt:lpstr>
      <vt:lpstr>PowerPoint 프레젠테이션</vt:lpstr>
      <vt:lpstr>INDEX</vt:lpstr>
      <vt:lpstr>현재 진행상황</vt:lpstr>
      <vt:lpstr>드론 다리 조립</vt:lpstr>
      <vt:lpstr>ACC Callibration</vt:lpstr>
      <vt:lpstr>MAG Callibration</vt:lpstr>
      <vt:lpstr>MAG Callibration</vt:lpstr>
      <vt:lpstr>ESC Callibration</vt:lpstr>
      <vt:lpstr>ESC Callibration</vt:lpstr>
      <vt:lpstr>ESC Calibration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문제점 및 해결</vt:lpstr>
      <vt:lpstr>모터 하나가 회전을 안함</vt:lpstr>
      <vt:lpstr>변속기 프로그래밍 모드</vt:lpstr>
      <vt:lpstr>변속기 프로그래밍 모드</vt:lpstr>
      <vt:lpstr>변속기 공장초기화</vt:lpstr>
      <vt:lpstr>드론이 팽이가 됨</vt:lpstr>
      <vt:lpstr>소프트웨어 설정값 변경</vt:lpstr>
      <vt:lpstr>드론이 한쪽으로 기울림</vt:lpstr>
      <vt:lpstr>GPS 부재</vt:lpstr>
      <vt:lpstr>아두이노의 한계</vt:lpstr>
      <vt:lpstr>연산 능력의 차이</vt:lpstr>
      <vt:lpstr>UI 차이</vt:lpstr>
      <vt:lpstr>UI 차이</vt:lpstr>
      <vt:lpstr>어떤 것을 골라야 할까?</vt:lpstr>
      <vt:lpstr>어떤 것을 골라야 할까?</vt:lpstr>
      <vt:lpstr>아두이노의 한계</vt:lpstr>
      <vt:lpstr>앞으로의 계획</vt:lpstr>
      <vt:lpstr>Q &amp; 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</dc:creator>
  <cp:lastModifiedBy>Yun</cp:lastModifiedBy>
  <cp:revision>105</cp:revision>
  <dcterms:modified xsi:type="dcterms:W3CDTF">2018-01-09T09:54:54Z</dcterms:modified>
</cp:coreProperties>
</file>